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16"/>
    </p:embeddedFont>
    <p:embeddedFont>
      <p:font typeface="Lora" pitchFamily="2" charset="77"/>
      <p:regular r:id="rId17"/>
      <p:bold r:id="rId18"/>
      <p:italic r:id="rId19"/>
      <p:boldItalic r:id="rId20"/>
    </p:embeddedFont>
    <p:embeddedFont>
      <p:font typeface="Merriweather" pitchFamily="2" charset="77"/>
      <p:regular r:id="rId21"/>
      <p:bold r:id="rId22"/>
      <p:italic r:id="rId23"/>
      <p:boldItalic r:id="rId24"/>
    </p:embeddedFont>
    <p:embeddedFont>
      <p:font typeface="Raleway" pitchFamily="2" charset="77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Spectral" panose="02020302060000000000" pitchFamily="18" charset="77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XwOTlV8URhy9g5uHYje200JNx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There are 15 medical schools in total in Texas. The only two schools not participating in JAMP are the Burnett School of Medicine at TCU in Fort Worth &amp; the University of Incarnate Word (UIW) School of Osteopathic Medicine in San Antonio.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Disclaimer: This timeline may change in the future with JAMP students gaining greater flexibility on the date they need to take the MCAT.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15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7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" name="Google Shape;23;p17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9" name="Google Shape;39;p21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Jane_Lin@baylor.edu" TargetMode="External"/><Relationship Id="rId3" Type="http://schemas.openxmlformats.org/officeDocument/2006/relationships/hyperlink" Target="https://www.texasjamp.org/prospective-students/application/index.html" TargetMode="External"/><Relationship Id="rId7" Type="http://schemas.openxmlformats.org/officeDocument/2006/relationships/hyperlink" Target="mailto:Waleed_Chatta1@baylor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Matthew_Mallinson1@baylor.edu" TargetMode="External"/><Relationship Id="rId5" Type="http://schemas.openxmlformats.org/officeDocument/2006/relationships/hyperlink" Target="mailto:info@texasjamp.org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www.texasjamp.org/prospective-students/become-a-jamper.html" TargetMode="External"/><Relationship Id="rId9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mdsas.com/explore/residency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xfrm>
            <a:off x="52275" y="71300"/>
            <a:ext cx="8055600" cy="1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3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INFORMATION SESSION</a:t>
            </a:r>
            <a:endParaRPr sz="13400" b="1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0950" y="3023700"/>
            <a:ext cx="4277425" cy="20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 txBox="1"/>
          <p:nvPr/>
        </p:nvSpPr>
        <p:spPr>
          <a:xfrm>
            <a:off x="5379275" y="124325"/>
            <a:ext cx="3680400" cy="18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Baylor University </a:t>
            </a:r>
            <a:endParaRPr sz="1400" b="1" i="0" u="none" strike="noStrike" cap="none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Spring 202</a:t>
            </a:r>
            <a:r>
              <a:rPr lang="en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3</a:t>
            </a:r>
            <a:endParaRPr sz="1400" b="1" i="0" u="none" strike="noStrike" cap="none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Presented by: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Waleed Chatta</a:t>
            </a:r>
            <a:endParaRPr sz="1100" b="1" i="0" u="none" strike="noStrike" cap="none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Sierra Trapolsi</a:t>
            </a:r>
            <a:endParaRPr sz="11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Jada Truong</a:t>
            </a:r>
            <a:endParaRPr sz="11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Khoa Nguyen</a:t>
            </a:r>
            <a:endParaRPr sz="11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Tremane Smith</a:t>
            </a:r>
            <a:endParaRPr sz="11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7551375" y="2666375"/>
            <a:ext cx="14670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texasjamp.org </a:t>
            </a:r>
            <a:endParaRPr sz="14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/>
          <p:nvPr/>
        </p:nvSpPr>
        <p:spPr>
          <a:xfrm>
            <a:off x="8023400" y="156875"/>
            <a:ext cx="728400" cy="96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 txBox="1">
            <a:spLocks noGrp="1"/>
          </p:cNvSpPr>
          <p:nvPr>
            <p:ph type="body" idx="1"/>
          </p:nvPr>
        </p:nvSpPr>
        <p:spPr>
          <a:xfrm>
            <a:off x="87250" y="1199150"/>
            <a:ext cx="5673900" cy="3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AutoNum type="arabicPeriod"/>
            </a:pPr>
            <a:r>
              <a:rPr lang="en" sz="1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Personal information</a:t>
            </a:r>
            <a:endParaRPr sz="1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lphaLcPeriod"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Name, address, financial need, etc.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AutoNum type="arabicPeriod"/>
            </a:pPr>
            <a:r>
              <a:rPr lang="en" sz="1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Education</a:t>
            </a:r>
            <a:endParaRPr sz="1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aleway"/>
              <a:buAutoNum type="alphaLcPeriod"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Coursework, educational history, disciplinary action</a:t>
            </a:r>
            <a:r>
              <a:rPr lang="en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3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AutoNum type="arabicPeriod"/>
            </a:pPr>
            <a:r>
              <a:rPr lang="en" sz="1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Extracurriculars and Awards</a:t>
            </a:r>
            <a:endParaRPr sz="1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lphaLcPeriod"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Leadership, employment, research, volunteering, awards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AutoNum type="arabicPeriod"/>
            </a:pPr>
            <a:r>
              <a:rPr lang="en" sz="1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Essays</a:t>
            </a:r>
            <a:endParaRPr sz="1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lphaLcPeriod"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Personal Statement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lphaLcPeriod"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Personal Characteristics Essay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lphaLcPeriod"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“Optional” Essay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AutoNum type="arabicPeriod"/>
            </a:pPr>
            <a:r>
              <a:rPr lang="en" sz="1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Letters of Evaluation</a:t>
            </a:r>
            <a:endParaRPr sz="1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lphaLcPeriod"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One from your JFD (Ms. Lin)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lphaLcPeriod"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One from a University Faculty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AutoNum type="arabicPeriod"/>
            </a:pPr>
            <a:r>
              <a:rPr lang="en" sz="1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Other Supporting Documents</a:t>
            </a:r>
            <a:endParaRPr sz="1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lphaLcPeriod"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High school &amp; college transcripts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lphaLcPeriod"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SAT/ACT score documentation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lphaLcPeriod"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Student aid reports (FAFSA)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10"/>
          <p:cNvSpPr txBox="1">
            <a:spLocks noGrp="1"/>
          </p:cNvSpPr>
          <p:nvPr>
            <p:ph type="title"/>
          </p:nvPr>
        </p:nvSpPr>
        <p:spPr>
          <a:xfrm>
            <a:off x="311700" y="328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6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Application Overview/Tips</a:t>
            </a:r>
            <a:endParaRPr sz="65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47" name="Google Shape;14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8350" y="116900"/>
            <a:ext cx="9534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0"/>
          <p:cNvSpPr txBox="1">
            <a:spLocks noGrp="1"/>
          </p:cNvSpPr>
          <p:nvPr>
            <p:ph type="body" idx="1"/>
          </p:nvPr>
        </p:nvSpPr>
        <p:spPr>
          <a:xfrm>
            <a:off x="5669625" y="2147300"/>
            <a:ext cx="3326100" cy="16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en" sz="8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OVERVIEW</a:t>
            </a:r>
            <a:endParaRPr sz="80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/>
          <p:nvPr/>
        </p:nvSpPr>
        <p:spPr>
          <a:xfrm>
            <a:off x="8023400" y="156875"/>
            <a:ext cx="728400" cy="96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body" idx="2"/>
          </p:nvPr>
        </p:nvSpPr>
        <p:spPr>
          <a:xfrm>
            <a:off x="87525" y="1298700"/>
            <a:ext cx="5338500" cy="3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 lot like the TMSDAS application</a:t>
            </a:r>
            <a:endParaRPr sz="15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aleway"/>
              <a:buChar char="○"/>
            </a:pPr>
            <a:r>
              <a:rPr lang="en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are applying to JAMP, not medical school quite yet! Keep this in mind when writing your essays</a:t>
            </a:r>
            <a:endParaRPr sz="13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Be honest</a:t>
            </a:r>
            <a:endParaRPr sz="15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aleway"/>
              <a:buChar char="○"/>
            </a:pPr>
            <a:r>
              <a:rPr lang="en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Don’t lie about your grades or disciplinary actions</a:t>
            </a:r>
            <a:endParaRPr sz="13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Follow the instructions</a:t>
            </a:r>
            <a:endParaRPr sz="15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aleway"/>
              <a:buChar char="○"/>
            </a:pPr>
            <a:r>
              <a:rPr lang="en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When it says to list everything, list everything</a:t>
            </a:r>
            <a:endParaRPr sz="13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aleway"/>
              <a:buChar char="○"/>
            </a:pPr>
            <a:r>
              <a:rPr lang="en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 not list an activity more than once in the extracurriculars section</a:t>
            </a:r>
            <a:endParaRPr sz="13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Start early</a:t>
            </a:r>
            <a:endParaRPr sz="15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aleway"/>
              <a:buChar char="○"/>
            </a:pPr>
            <a:r>
              <a:rPr lang="en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 takes a long time to develop a well-written personal statement</a:t>
            </a:r>
            <a:endParaRPr sz="13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aleway"/>
              <a:buChar char="○"/>
            </a:pPr>
            <a:r>
              <a:rPr lang="en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Professors are busy, make sure they have enough time to write your evaluation</a:t>
            </a:r>
            <a:endParaRPr sz="13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aleway"/>
              <a:buChar char="○"/>
            </a:pPr>
            <a:r>
              <a:rPr lang="en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Getting transcripts from high school may take time</a:t>
            </a:r>
            <a:endParaRPr sz="13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5" name="Google Shape;1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8350" y="116900"/>
            <a:ext cx="9534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 txBox="1">
            <a:spLocks noGrp="1"/>
          </p:cNvSpPr>
          <p:nvPr>
            <p:ph type="body" idx="1"/>
          </p:nvPr>
        </p:nvSpPr>
        <p:spPr>
          <a:xfrm>
            <a:off x="5595575" y="2221950"/>
            <a:ext cx="3326100" cy="16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en" sz="8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Tips</a:t>
            </a:r>
            <a:endParaRPr sz="80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7" name="Google Shape;157;p11"/>
          <p:cNvSpPr txBox="1">
            <a:spLocks noGrp="1"/>
          </p:cNvSpPr>
          <p:nvPr>
            <p:ph type="title"/>
          </p:nvPr>
        </p:nvSpPr>
        <p:spPr>
          <a:xfrm>
            <a:off x="311700" y="328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6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Application Overview/Tips</a:t>
            </a:r>
            <a:endParaRPr sz="65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/>
          <p:nvPr/>
        </p:nvSpPr>
        <p:spPr>
          <a:xfrm>
            <a:off x="150" y="3582000"/>
            <a:ext cx="9144000" cy="156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0" y="0"/>
            <a:ext cx="9144000" cy="152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2"/>
          <p:cNvSpPr txBox="1">
            <a:spLocks noGrp="1"/>
          </p:cNvSpPr>
          <p:nvPr>
            <p:ph type="title" idx="4294967295"/>
          </p:nvPr>
        </p:nvSpPr>
        <p:spPr>
          <a:xfrm>
            <a:off x="156900" y="254375"/>
            <a:ext cx="8830200" cy="3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5100" b="1" i="1">
                <a:latin typeface="Spectral"/>
                <a:ea typeface="Spectral"/>
                <a:cs typeface="Spectral"/>
                <a:sym typeface="Spectral"/>
              </a:rPr>
              <a:t>Applications open May 1st!</a:t>
            </a:r>
            <a:endParaRPr sz="5100" b="1" i="1"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600" b="1"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Contact Ms. Lin at Jane_Lin@baylor.edu</a:t>
            </a:r>
            <a:endParaRPr sz="32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ASAP to request a meeting for your </a:t>
            </a:r>
            <a:endParaRPr sz="32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JFD Evaluation Form!</a:t>
            </a:r>
            <a:endParaRPr sz="32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7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7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Application Deadline is October 31, 2023 by 5:00 PM CST</a:t>
            </a:r>
            <a:endParaRPr sz="17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700" b="1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</a:t>
            </a:r>
            <a:r>
              <a:rPr lang="en" sz="17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exceptions</a:t>
            </a:r>
            <a:endParaRPr sz="17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7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 comes up quicker than you think!</a:t>
            </a:r>
            <a:endParaRPr sz="17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>
            <a:spLocks noGrp="1"/>
          </p:cNvSpPr>
          <p:nvPr>
            <p:ph type="body" idx="1"/>
          </p:nvPr>
        </p:nvSpPr>
        <p:spPr>
          <a:xfrm>
            <a:off x="4407975" y="97650"/>
            <a:ext cx="4623000" cy="3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Char char="●"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Detailed, step-by-step application instructions: 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Instructions</a:t>
            </a: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Criteria Overview: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JAMPer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Contact JAMP: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info@texasjamp.org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Have more questions for us?</a:t>
            </a:r>
            <a:endParaRPr sz="1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●"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Email Matthew (</a:t>
            </a:r>
            <a:r>
              <a:rPr lang="en" sz="12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Matthew_Mallinson1@baylor.edu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), or  Waleed (</a:t>
            </a:r>
            <a:r>
              <a:rPr lang="en" sz="12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Waleed_Chatta1@baylor.edu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) for some student perspectives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●"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Email your JFD, Ms. Jane Lin (</a:t>
            </a:r>
            <a:r>
              <a:rPr lang="en" sz="12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Jane_Lin@baylor.edu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), for getting the required evaluations and transcripts together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/>
          </p:nvPr>
        </p:nvSpPr>
        <p:spPr>
          <a:xfrm>
            <a:off x="296225" y="18707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61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Helpful Links</a:t>
            </a:r>
            <a:endParaRPr sz="61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71" name="Google Shape;171;p13"/>
          <p:cNvPicPr preferRelativeResize="0"/>
          <p:nvPr/>
        </p:nvPicPr>
        <p:blipFill rotWithShape="1">
          <a:blip r:embed="rId9">
            <a:alphaModFix/>
          </a:blip>
          <a:srcRect r="77578"/>
          <a:stretch/>
        </p:blipFill>
        <p:spPr>
          <a:xfrm>
            <a:off x="1015575" y="1243125"/>
            <a:ext cx="2267801" cy="337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3"/>
          <p:cNvSpPr txBox="1"/>
          <p:nvPr/>
        </p:nvSpPr>
        <p:spPr>
          <a:xfrm>
            <a:off x="956075" y="4614550"/>
            <a:ext cx="23868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Images from texasjamp.org</a:t>
            </a:r>
            <a:endParaRPr sz="1400" b="0" i="0" u="none" strike="noStrike" cap="non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3" name="Google Shape;17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72000" y="3974788"/>
            <a:ext cx="1083225" cy="109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3"/>
          <p:cNvSpPr txBox="1"/>
          <p:nvPr/>
        </p:nvSpPr>
        <p:spPr>
          <a:xfrm>
            <a:off x="5737150" y="4110350"/>
            <a:ext cx="30909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“Making the path to medical school a reality for Texans since 2003.”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- JAMP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0" y="0"/>
            <a:ext cx="9144000" cy="1113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311700" y="54925"/>
            <a:ext cx="8520600" cy="679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9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What is JAMP?</a:t>
            </a:r>
            <a:endParaRPr sz="94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11725" y="1403575"/>
            <a:ext cx="8589000" cy="3513300"/>
          </a:xfrm>
          <a:prstGeom prst="ribbon2">
            <a:avLst>
              <a:gd name="adj1" fmla="val 16667"/>
              <a:gd name="adj2" fmla="val 50000"/>
            </a:avLst>
          </a:prstGeom>
          <a:solidFill>
            <a:schemeClr val="dk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" sz="1650" b="1" i="1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“</a:t>
            </a:r>
            <a:r>
              <a:rPr lang="en" sz="1850" b="1" i="1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The Joint Admission Medical Program (JAMP)</a:t>
            </a:r>
            <a:r>
              <a:rPr lang="en" sz="1850" b="1" i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is an undergraduate workforce pipeline program created by the Texas Legislature closing the gaps between participation and success for economically disadvantaged Texans pursuing their dreams of becoming a doctor</a:t>
            </a:r>
            <a:r>
              <a:rPr lang="en" sz="1850" b="1" i="1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.”</a:t>
            </a:r>
            <a:endParaRPr sz="2600" b="1" i="1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131425" y="157950"/>
            <a:ext cx="3706500" cy="24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87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BENEFITS</a:t>
            </a:r>
            <a:endParaRPr sz="87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6" name="Google Shape;76;p3"/>
          <p:cNvSpPr txBox="1">
            <a:spLocks noGrp="1"/>
          </p:cNvSpPr>
          <p:nvPr>
            <p:ph type="body" idx="1"/>
          </p:nvPr>
        </p:nvSpPr>
        <p:spPr>
          <a:xfrm>
            <a:off x="4210558" y="447750"/>
            <a:ext cx="4878175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Raleway"/>
              <a:buChar char="●"/>
            </a:pPr>
            <a:r>
              <a:rPr lang="en" sz="165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Support through </a:t>
            </a:r>
            <a:r>
              <a:rPr lang="en" sz="165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undergraduate scholarships</a:t>
            </a:r>
            <a:r>
              <a:rPr lang="en" sz="165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lang="en" sz="165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summer stipends</a:t>
            </a:r>
            <a:endParaRPr sz="165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9690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Raleway"/>
              <a:buChar char="●"/>
            </a:pPr>
            <a:r>
              <a:rPr lang="en" sz="165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Placement into </a:t>
            </a:r>
            <a:r>
              <a:rPr lang="en" sz="165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JAMP Summer Internship</a:t>
            </a:r>
            <a:r>
              <a:rPr lang="en" sz="165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experiences</a:t>
            </a:r>
            <a:endParaRPr sz="165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9690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Raleway"/>
              <a:buChar char="●"/>
            </a:pPr>
            <a:r>
              <a:rPr lang="en" sz="165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Hands-on experience through </a:t>
            </a:r>
            <a:r>
              <a:rPr lang="en" sz="165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clinical enrichment opportunities</a:t>
            </a:r>
            <a:endParaRPr sz="165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9690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Raleway"/>
              <a:buChar char="●"/>
            </a:pPr>
            <a:r>
              <a:rPr lang="en" sz="165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Comprehensive, multi-phase </a:t>
            </a:r>
            <a:r>
              <a:rPr lang="en" sz="165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MCAT preparation</a:t>
            </a:r>
            <a:r>
              <a:rPr lang="en" sz="165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program</a:t>
            </a:r>
            <a:endParaRPr sz="165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9690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Raleway"/>
              <a:buChar char="●"/>
            </a:pPr>
            <a:r>
              <a:rPr lang="en" sz="165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Personal and professional development through </a:t>
            </a:r>
            <a:r>
              <a:rPr lang="en" sz="165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dedicated mentoring</a:t>
            </a:r>
            <a:endParaRPr sz="165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9690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Raleway"/>
              <a:buChar char="●"/>
            </a:pPr>
            <a:r>
              <a:rPr lang="en" sz="165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Guaranteed admission</a:t>
            </a:r>
            <a:r>
              <a:rPr lang="en" sz="165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to a participating </a:t>
            </a:r>
            <a:r>
              <a:rPr lang="en" sz="165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Texas medical school</a:t>
            </a:r>
            <a:r>
              <a:rPr lang="en" sz="165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if all criteria are met</a:t>
            </a:r>
            <a:endParaRPr sz="165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9690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Raleway"/>
              <a:buChar char="●"/>
            </a:pPr>
            <a:r>
              <a:rPr lang="en" sz="165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Scholarships</a:t>
            </a:r>
            <a:r>
              <a:rPr lang="en" sz="165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to attend medical school</a:t>
            </a:r>
            <a:endParaRPr sz="1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 l="10081" t="23820" r="8025" b="17169"/>
          <a:stretch/>
        </p:blipFill>
        <p:spPr>
          <a:xfrm>
            <a:off x="0" y="1534638"/>
            <a:ext cx="4306622" cy="310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125925" y="265725"/>
            <a:ext cx="88788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6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Participating Medical Schools</a:t>
            </a:r>
            <a:endParaRPr sz="65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4294967295"/>
          </p:nvPr>
        </p:nvSpPr>
        <p:spPr>
          <a:xfrm>
            <a:off x="3211375" y="1269175"/>
            <a:ext cx="5841600" cy="3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rabicPeriod"/>
            </a:pPr>
            <a:r>
              <a:rPr lang="en" sz="1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Baylor College of Medicine</a:t>
            </a:r>
            <a:endParaRPr sz="12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rabicPeriod"/>
            </a:pPr>
            <a:r>
              <a:rPr lang="en" sz="1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Dell Medical School - The University of Texas at Austin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rabicPeriod"/>
            </a:pPr>
            <a:r>
              <a:rPr lang="en" sz="1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Long School of Medicine - The University of Texas Health at San Antonio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rabicPeriod"/>
            </a:pPr>
            <a:r>
              <a:rPr lang="en" sz="1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McGovern Medical School - The University of Texas Health Science Center at Houston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rabicPeriod"/>
            </a:pPr>
            <a:r>
              <a:rPr lang="en" sz="1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Sam Houston State University College of Osteopathic Medicine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rabicPeriod"/>
            </a:pPr>
            <a:r>
              <a:rPr lang="en" sz="1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Texas A&amp;M University School of Medicine</a:t>
            </a:r>
            <a:endParaRPr sz="12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rabicPeriod"/>
            </a:pPr>
            <a:r>
              <a:rPr lang="en" sz="1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Texas Tech University Health Sciences Center - Paul L. Foster School of Medicine at El Paso</a:t>
            </a:r>
            <a:endParaRPr sz="12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rabicPeriod"/>
            </a:pPr>
            <a:r>
              <a:rPr lang="en" sz="1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Texas Tech University Health Sciences Center - School of Medicine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rabicPeriod"/>
            </a:pPr>
            <a:r>
              <a:rPr lang="en" sz="1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Tilman J. Fertitta Family College of Medicine at University of Houston</a:t>
            </a:r>
            <a:endParaRPr sz="12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rabicPeriod"/>
            </a:pPr>
            <a:r>
              <a:rPr lang="en" sz="1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University of North Texas Health Science Center – Texas College of Osteopathic Medicine</a:t>
            </a:r>
            <a:endParaRPr sz="12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rabicPeriod"/>
            </a:pPr>
            <a:r>
              <a:rPr lang="en" sz="1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University of Texas Medical Branch (UTMB) John Sealy School of Medicine at Galveston</a:t>
            </a:r>
            <a:endParaRPr sz="12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rabicPeriod"/>
            </a:pPr>
            <a:r>
              <a:rPr lang="en" sz="1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University of Texas Rio Grande Valley School of Medicine</a:t>
            </a:r>
            <a:endParaRPr sz="12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AutoNum type="arabicPeriod"/>
            </a:pPr>
            <a:r>
              <a:rPr lang="en" sz="1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University of Texas Southwestern Medical School</a:t>
            </a:r>
            <a:endParaRPr sz="1200" b="1">
              <a:solidFill>
                <a:srgbClr val="FFFFFF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4" name="Google Shape;84;p4"/>
          <p:cNvGrpSpPr/>
          <p:nvPr/>
        </p:nvGrpSpPr>
        <p:grpSpPr>
          <a:xfrm>
            <a:off x="-129725" y="1269167"/>
            <a:ext cx="3341100" cy="3971605"/>
            <a:chOff x="-196600" y="1286000"/>
            <a:chExt cx="3341100" cy="3954600"/>
          </a:xfrm>
        </p:grpSpPr>
        <p:sp>
          <p:nvSpPr>
            <p:cNvPr id="85" name="Google Shape;85;p4"/>
            <p:cNvSpPr/>
            <p:nvPr/>
          </p:nvSpPr>
          <p:spPr>
            <a:xfrm>
              <a:off x="-196600" y="1286000"/>
              <a:ext cx="3341100" cy="3954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" name="Google Shape;86;p4"/>
            <p:cNvPicPr preferRelativeResize="0"/>
            <p:nvPr/>
          </p:nvPicPr>
          <p:blipFill rotWithShape="1">
            <a:blip r:embed="rId3">
              <a:alphaModFix/>
            </a:blip>
            <a:srcRect l="8016" r="6337" b="2370"/>
            <a:stretch/>
          </p:blipFill>
          <p:spPr>
            <a:xfrm>
              <a:off x="0" y="1799525"/>
              <a:ext cx="3068500" cy="2891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4"/>
          <p:cNvSpPr/>
          <p:nvPr/>
        </p:nvSpPr>
        <p:spPr>
          <a:xfrm>
            <a:off x="2097750" y="3477575"/>
            <a:ext cx="109500" cy="100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8966350">
            <a:off x="1970132" y="4482704"/>
            <a:ext cx="109745" cy="10032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2714250" y="3509525"/>
            <a:ext cx="109500" cy="100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2646950" y="3671250"/>
            <a:ext cx="109500" cy="100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23900" y="1317300"/>
            <a:ext cx="38217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66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How do I know if I am eligible?</a:t>
            </a:r>
            <a:endParaRPr sz="66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4500875" y="234588"/>
            <a:ext cx="4287900" cy="48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SAT score of 1001</a:t>
            </a: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or higher OR </a:t>
            </a:r>
            <a:r>
              <a:rPr lang="en" sz="1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ACT score of 20.2</a:t>
            </a: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or higher</a:t>
            </a:r>
            <a:endParaRPr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Expected Family Contribution (EFC) up to 8000 on at least one year’s FAFSA</a:t>
            </a:r>
            <a:endParaRPr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aleway"/>
              <a:buChar char="○"/>
            </a:pPr>
            <a:r>
              <a:rPr lang="en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Must have </a:t>
            </a:r>
            <a:r>
              <a:rPr lang="en" sz="13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completed FAFSA</a:t>
            </a:r>
            <a:endParaRPr sz="13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Earn </a:t>
            </a:r>
            <a:r>
              <a:rPr lang="en" sz="1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27 hours of credit</a:t>
            </a: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during your freshman year</a:t>
            </a:r>
            <a:endParaRPr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aleway"/>
              <a:buChar char="○"/>
            </a:pPr>
            <a:r>
              <a:rPr lang="en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Including two semesters of General Chemistry with associated labs</a:t>
            </a:r>
            <a:endParaRPr sz="13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Earn a </a:t>
            </a:r>
            <a:r>
              <a:rPr lang="en" sz="1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3.25 GPA </a:t>
            </a: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or higher</a:t>
            </a:r>
            <a:endParaRPr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Be a </a:t>
            </a:r>
            <a:r>
              <a:rPr lang="en" sz="1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U.S. Citizen</a:t>
            </a: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or Permanent Resident &amp; </a:t>
            </a:r>
            <a:r>
              <a:rPr lang="en" sz="1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Texas Resident</a:t>
            </a:r>
            <a:endParaRPr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For more information: </a:t>
            </a:r>
            <a:r>
              <a:rPr lang="en" sz="13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Texas Residency Determination</a:t>
            </a:r>
            <a:r>
              <a:rPr lang="en"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Enroll in college no later than the fall semester following high school graduation</a:t>
            </a:r>
            <a:endParaRPr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pic>
        <p:nvPicPr>
          <p:cNvPr id="102" name="Google Shape;102;p6"/>
          <p:cNvPicPr preferRelativeResize="0"/>
          <p:nvPr/>
        </p:nvPicPr>
        <p:blipFill rotWithShape="1">
          <a:blip r:embed="rId3">
            <a:alphaModFix/>
          </a:blip>
          <a:srcRect l="4620" r="4609"/>
          <a:stretch/>
        </p:blipFill>
        <p:spPr>
          <a:xfrm>
            <a:off x="-39025" y="-83850"/>
            <a:ext cx="9223100" cy="470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6"/>
          <p:cNvSpPr txBox="1"/>
          <p:nvPr/>
        </p:nvSpPr>
        <p:spPr>
          <a:xfrm>
            <a:off x="75363" y="4724717"/>
            <a:ext cx="89932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*There is also an Early Admission Track for high school seniors, but Regular Admission is most common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/>
          <p:nvPr/>
        </p:nvSpPr>
        <p:spPr>
          <a:xfrm>
            <a:off x="4695750" y="3209050"/>
            <a:ext cx="4198800" cy="18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70675" y="3001250"/>
            <a:ext cx="4109700" cy="184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311700" y="186150"/>
            <a:ext cx="8520600" cy="9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8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Summer Internships</a:t>
            </a:r>
            <a:endParaRPr sz="82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1"/>
          </p:nvPr>
        </p:nvSpPr>
        <p:spPr>
          <a:xfrm>
            <a:off x="155075" y="1339850"/>
            <a:ext cx="4140900" cy="16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Summer I:</a:t>
            </a:r>
            <a:endParaRPr sz="2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Anatomy and Physiology lecture + lab </a:t>
            </a:r>
            <a:endParaRPr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MCAT CARS (Kaplan Prep)</a:t>
            </a:r>
            <a:endParaRPr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Clinical Preceptorship </a:t>
            </a:r>
            <a:endParaRPr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Enrichment talks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2" name="Google Shape;11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650" y="3086600"/>
            <a:ext cx="938075" cy="93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0600" y="3086600"/>
            <a:ext cx="938075" cy="9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1550" y="3078700"/>
            <a:ext cx="938075" cy="9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32500" y="3082587"/>
            <a:ext cx="938075" cy="9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83477" y="3275464"/>
            <a:ext cx="938075" cy="9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82672" y="3298260"/>
            <a:ext cx="938075" cy="93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83475" y="4279950"/>
            <a:ext cx="1935142" cy="6538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7"/>
          <p:cNvGrpSpPr/>
          <p:nvPr/>
        </p:nvGrpSpPr>
        <p:grpSpPr>
          <a:xfrm>
            <a:off x="6755264" y="4279943"/>
            <a:ext cx="2065926" cy="653874"/>
            <a:chOff x="6290850" y="4254162"/>
            <a:chExt cx="1969800" cy="600325"/>
          </a:xfrm>
        </p:grpSpPr>
        <p:sp>
          <p:nvSpPr>
            <p:cNvPr id="120" name="Google Shape;120;p7"/>
            <p:cNvSpPr/>
            <p:nvPr/>
          </p:nvSpPr>
          <p:spPr>
            <a:xfrm>
              <a:off x="6290850" y="4259575"/>
              <a:ext cx="1969800" cy="589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1" name="Google Shape;121;p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292725" y="4254162"/>
              <a:ext cx="1966051" cy="600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7"/>
          <p:cNvSpPr txBox="1">
            <a:spLocks noGrp="1"/>
          </p:cNvSpPr>
          <p:nvPr>
            <p:ph type="body" idx="2"/>
          </p:nvPr>
        </p:nvSpPr>
        <p:spPr>
          <a:xfrm>
            <a:off x="4695750" y="1315150"/>
            <a:ext cx="4198800" cy="16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Summer II:</a:t>
            </a:r>
            <a:endParaRPr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Biochemistry</a:t>
            </a:r>
            <a:endParaRPr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Professional Helping Skills</a:t>
            </a:r>
            <a:endParaRPr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Ethics/Current Issues </a:t>
            </a:r>
            <a:endParaRPr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Application/Interview Skills </a:t>
            </a:r>
            <a:endParaRPr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aleway"/>
              <a:buChar char="●"/>
            </a:pPr>
            <a:r>
              <a:rPr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Clinical Preceptorship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3" name="Google Shape;123;p7" descr="UTRGV School of Medicin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9650" y="4110050"/>
            <a:ext cx="3910925" cy="61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 descr="Home"/>
          <p:cNvPicPr preferRelativeResize="0"/>
          <p:nvPr/>
        </p:nvPicPr>
        <p:blipFill rotWithShape="1">
          <a:blip r:embed="rId12">
            <a:alphaModFix/>
          </a:blip>
          <a:srcRect l="8762" t="29222" r="9270" b="31329"/>
          <a:stretch/>
        </p:blipFill>
        <p:spPr>
          <a:xfrm>
            <a:off x="6517738" y="1412100"/>
            <a:ext cx="2541000" cy="4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 descr="Texas Tech University Health Sciences Center - Wikipedia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853964" y="3279475"/>
            <a:ext cx="930023" cy="9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 descr="Dell Medical School (@DellMedSchool) | Twitter"/>
          <p:cNvPicPr preferRelativeResize="0"/>
          <p:nvPr/>
        </p:nvPicPr>
        <p:blipFill rotWithShape="1">
          <a:blip r:embed="rId14">
            <a:alphaModFix/>
          </a:blip>
          <a:srcRect l="17250" t="15636" r="17620" b="22508"/>
          <a:stretch/>
        </p:blipFill>
        <p:spPr>
          <a:xfrm>
            <a:off x="5793925" y="3275450"/>
            <a:ext cx="987675" cy="93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237713" y="353763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8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Free MCAT Prep</a:t>
            </a:r>
            <a:endParaRPr sz="8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2" name="Google Shape;132;p8"/>
          <p:cNvSpPr txBox="1">
            <a:spLocks noGrp="1"/>
          </p:cNvSpPr>
          <p:nvPr>
            <p:ph type="body" idx="1"/>
          </p:nvPr>
        </p:nvSpPr>
        <p:spPr>
          <a:xfrm>
            <a:off x="4621725" y="313500"/>
            <a:ext cx="4166400" cy="45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9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Phase I</a:t>
            </a:r>
            <a:r>
              <a:rPr lang="en" sz="1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- Critical Analysis and Reasoning Skills (CARS) Enrichment</a:t>
            </a:r>
            <a:endParaRPr sz="1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Char char="○"/>
            </a:pPr>
            <a:r>
              <a:rPr lang="en"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During Summer I</a:t>
            </a:r>
            <a:endParaRPr sz="17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9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Phase II</a:t>
            </a:r>
            <a:r>
              <a:rPr lang="en" sz="1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- Science Enrichment in Biology and Chemistry</a:t>
            </a:r>
            <a:endParaRPr sz="1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Char char="○"/>
            </a:pPr>
            <a:r>
              <a:rPr lang="en"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Fall of Junior year</a:t>
            </a:r>
            <a:endParaRPr sz="17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9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Phase III</a:t>
            </a:r>
            <a:r>
              <a:rPr lang="en" sz="1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- MCAT Preparation</a:t>
            </a:r>
            <a:endParaRPr sz="1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Char char="○"/>
            </a:pPr>
            <a:r>
              <a:rPr lang="en"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Spring of Junior year</a:t>
            </a:r>
            <a:endParaRPr sz="17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rPr lang="en"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*Additional prep during Summer II if you do not meet the score requirement</a:t>
            </a:r>
            <a:endParaRPr sz="17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58035"/>
            <a:ext cx="4309080" cy="243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title"/>
          </p:nvPr>
        </p:nvSpPr>
        <p:spPr>
          <a:xfrm>
            <a:off x="285625" y="8114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The MCAT</a:t>
            </a:r>
            <a:endParaRPr sz="12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1"/>
          </p:nvPr>
        </p:nvSpPr>
        <p:spPr>
          <a:xfrm>
            <a:off x="4572000" y="522450"/>
            <a:ext cx="4341900" cy="43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Minimum MCAT Score: 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75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502</a:t>
            </a:r>
            <a:endParaRPr sz="7500" u="sng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(53rd percentile)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Section score can be no </a:t>
            </a:r>
            <a:r>
              <a:rPr lang="en" sz="16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less than 124</a:t>
            </a:r>
            <a:endParaRPr sz="1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Take the test </a:t>
            </a:r>
            <a:r>
              <a:rPr lang="en" sz="16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April</a:t>
            </a:r>
            <a:r>
              <a:rPr lang="en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of your junior year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aleway"/>
              <a:buChar char="○"/>
            </a:pPr>
            <a:r>
              <a:rPr lang="en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Update: you can take the MCAT up until </a:t>
            </a:r>
            <a:r>
              <a:rPr lang="en" sz="16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August</a:t>
            </a:r>
            <a:r>
              <a:rPr lang="en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***You get a lot of prep, so don’t be intimidated***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Macintosh PowerPoint</Application>
  <PresentationFormat>On-screen Show (16:9)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Bebas Neue</vt:lpstr>
      <vt:lpstr>Lora</vt:lpstr>
      <vt:lpstr>Merriweather</vt:lpstr>
      <vt:lpstr>Roboto</vt:lpstr>
      <vt:lpstr>Raleway</vt:lpstr>
      <vt:lpstr>Spectral</vt:lpstr>
      <vt:lpstr>Arial</vt:lpstr>
      <vt:lpstr>Paradigm</vt:lpstr>
      <vt:lpstr>PowerPoint Presentation</vt:lpstr>
      <vt:lpstr>What is JAMP?</vt:lpstr>
      <vt:lpstr>BENEFITS</vt:lpstr>
      <vt:lpstr>Participating Medical Schools</vt:lpstr>
      <vt:lpstr>How do I know if I am eligible?</vt:lpstr>
      <vt:lpstr>PowerPoint Presentation</vt:lpstr>
      <vt:lpstr>Summer Internships</vt:lpstr>
      <vt:lpstr>Free MCAT Prep</vt:lpstr>
      <vt:lpstr>The MCAT</vt:lpstr>
      <vt:lpstr>Application Overview/Tips</vt:lpstr>
      <vt:lpstr>Application Overview/Tips</vt:lpstr>
      <vt:lpstr>Applications open May 1st!  Contact Ms. Lin at Jane_Lin@baylor.edu ASAP to request a meeting for your  JFD Evaluation Form!   Application Deadline is October 31, 2023 by 5:00 PM CST No exceptions It comes up quicker than you think!</vt:lpstr>
      <vt:lpstr>Helpful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walee</dc:creator>
  <cp:lastModifiedBy>Lin, Jane</cp:lastModifiedBy>
  <cp:revision>1</cp:revision>
  <dcterms:modified xsi:type="dcterms:W3CDTF">2023-04-21T16:06:33Z</dcterms:modified>
</cp:coreProperties>
</file>